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6"/>
    <p:sldId id="257" r:id="rId27"/>
    <p:sldId id="258" r:id="rId28"/>
    <p:sldId id="259" r:id="rId29"/>
    <p:sldId id="260" r:id="rId30"/>
    <p:sldId id="261" r:id="rId31"/>
    <p:sldId id="262" r:id="rId32"/>
    <p:sldId id="263" r:id="rId33"/>
    <p:sldId id="264" r:id="rId34"/>
    <p:sldId id="265" r:id="rId35"/>
    <p:sldId id="266" r:id="rId36"/>
    <p:sldId id="267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Open Sauce" charset="1" panose="00000500000000000000"/>
      <p:regular r:id="rId14"/>
    </p:embeddedFont>
    <p:embeddedFont>
      <p:font typeface="Open Sauce Bold" charset="1" panose="00000800000000000000"/>
      <p:regular r:id="rId15"/>
    </p:embeddedFont>
    <p:embeddedFont>
      <p:font typeface="Open Sauce Italics" charset="1" panose="00000500000000000000"/>
      <p:regular r:id="rId16"/>
    </p:embeddedFont>
    <p:embeddedFont>
      <p:font typeface="Open Sauce Bold Italics" charset="1" panose="00000800000000000000"/>
      <p:regular r:id="rId17"/>
    </p:embeddedFont>
    <p:embeddedFont>
      <p:font typeface="Open Sauce Light" charset="1" panose="00000400000000000000"/>
      <p:regular r:id="rId18"/>
    </p:embeddedFont>
    <p:embeddedFont>
      <p:font typeface="Open Sauce Light Italics" charset="1" panose="00000400000000000000"/>
      <p:regular r:id="rId19"/>
    </p:embeddedFont>
    <p:embeddedFont>
      <p:font typeface="Open Sauce Medium" charset="1" panose="00000600000000000000"/>
      <p:regular r:id="rId20"/>
    </p:embeddedFont>
    <p:embeddedFont>
      <p:font typeface="Open Sauce Medium Italics" charset="1" panose="00000600000000000000"/>
      <p:regular r:id="rId21"/>
    </p:embeddedFont>
    <p:embeddedFont>
      <p:font typeface="Open Sauce Semi-Bold" charset="1" panose="00000700000000000000"/>
      <p:regular r:id="rId22"/>
    </p:embeddedFont>
    <p:embeddedFont>
      <p:font typeface="Open Sauce Semi-Bold Italics" charset="1" panose="00000700000000000000"/>
      <p:regular r:id="rId23"/>
    </p:embeddedFont>
    <p:embeddedFont>
      <p:font typeface="Open Sauce Heavy" charset="1" panose="00000A00000000000000"/>
      <p:regular r:id="rId24"/>
    </p:embeddedFont>
    <p:embeddedFont>
      <p:font typeface="Open Sauce Heavy Italics" charset="1" panose="00000A0000000000000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slides/slide1.xml" Type="http://schemas.openxmlformats.org/officeDocument/2006/relationships/slide"/><Relationship Id="rId27" Target="slides/slide2.xml" Type="http://schemas.openxmlformats.org/officeDocument/2006/relationships/slide"/><Relationship Id="rId28" Target="slides/slide3.xml" Type="http://schemas.openxmlformats.org/officeDocument/2006/relationships/slide"/><Relationship Id="rId29" Target="slides/slide4.xml" Type="http://schemas.openxmlformats.org/officeDocument/2006/relationships/slide"/><Relationship Id="rId3" Target="viewProps.xml" Type="http://schemas.openxmlformats.org/officeDocument/2006/relationships/viewProps"/><Relationship Id="rId30" Target="slides/slide5.xml" Type="http://schemas.openxmlformats.org/officeDocument/2006/relationships/slide"/><Relationship Id="rId31" Target="slides/slide6.xml" Type="http://schemas.openxmlformats.org/officeDocument/2006/relationships/slide"/><Relationship Id="rId32" Target="slides/slide7.xml" Type="http://schemas.openxmlformats.org/officeDocument/2006/relationships/slide"/><Relationship Id="rId33" Target="slides/slide8.xml" Type="http://schemas.openxmlformats.org/officeDocument/2006/relationships/slide"/><Relationship Id="rId34" Target="slides/slide9.xml" Type="http://schemas.openxmlformats.org/officeDocument/2006/relationships/slide"/><Relationship Id="rId35" Target="slides/slide10.xml" Type="http://schemas.openxmlformats.org/officeDocument/2006/relationships/slide"/><Relationship Id="rId36" Target="slides/slide11.xml" Type="http://schemas.openxmlformats.org/officeDocument/2006/relationships/slide"/><Relationship Id="rId37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19469" y="-176770"/>
            <a:ext cx="15449061" cy="10640541"/>
          </a:xfrm>
          <a:custGeom>
            <a:avLst/>
            <a:gdLst/>
            <a:ahLst/>
            <a:cxnLst/>
            <a:rect r="r" b="b" t="t" l="l"/>
            <a:pathLst>
              <a:path h="10640541" w="15449061">
                <a:moveTo>
                  <a:pt x="0" y="0"/>
                </a:moveTo>
                <a:lnTo>
                  <a:pt x="15449062" y="0"/>
                </a:lnTo>
                <a:lnTo>
                  <a:pt x="15449062" y="10640540"/>
                </a:lnTo>
                <a:lnTo>
                  <a:pt x="0" y="106405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36384" y="3482020"/>
            <a:ext cx="13615232" cy="2902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50"/>
              </a:lnSpc>
            </a:pPr>
            <a:r>
              <a:rPr lang="en-US" sz="10318" spc="103">
                <a:solidFill>
                  <a:srgbClr val="FFFFFF"/>
                </a:solidFill>
                <a:latin typeface="Open Sauce Bold"/>
              </a:rPr>
              <a:t>Parallel Graph Algorithms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336384" y="8254781"/>
            <a:ext cx="13615232" cy="1003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12"/>
              </a:lnSpc>
              <a:spcBef>
                <a:spcPct val="0"/>
              </a:spcBef>
            </a:pPr>
            <a:r>
              <a:rPr lang="en-US" sz="2866" spc="286">
                <a:solidFill>
                  <a:srgbClr val="FFFFFF"/>
                </a:solidFill>
                <a:latin typeface="Open Sauce"/>
              </a:rPr>
              <a:t>EXPLORING THE EFFICIENCY AND ADVANTAGES OF PARALLEL PROGRAMMING FOR GRAPH ALGORITHMS.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35899" y="4347048"/>
            <a:ext cx="6441770" cy="227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Average Time: </a:t>
            </a:r>
            <a:r>
              <a:rPr lang="en-US" sz="2599">
                <a:solidFill>
                  <a:srgbClr val="0097B2"/>
                </a:solidFill>
                <a:latin typeface="Roboto"/>
              </a:rPr>
              <a:t>0.002 seconds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97B2"/>
                </a:solidFill>
                <a:latin typeface="Roboto"/>
              </a:rPr>
              <a:t>Consistent Performance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Suitable for extensive graph analysis tasks</a:t>
            </a:r>
          </a:p>
          <a:p>
            <a:pPr>
              <a:lnSpc>
                <a:spcPts val="363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118559" y="3694994"/>
            <a:ext cx="4007392" cy="160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CE1E6"/>
                </a:solidFill>
                <a:latin typeface="Roboto Bold"/>
              </a:rPr>
              <a:t>SEQUENTIAL BFS</a:t>
            </a:r>
          </a:p>
          <a:p>
            <a:pPr>
              <a:lnSpc>
                <a:spcPts val="4200"/>
              </a:lnSpc>
            </a:pPr>
          </a:p>
          <a:p>
            <a:pPr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041871" y="3694994"/>
            <a:ext cx="400739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CE1E6"/>
                </a:solidFill>
                <a:latin typeface="Roboto Bold"/>
              </a:rPr>
              <a:t>PARALLEL BFS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AutoShape 5" id="5"/>
          <p:cNvSpPr/>
          <p:nvPr/>
        </p:nvSpPr>
        <p:spPr>
          <a:xfrm>
            <a:off x="10041871" y="3276529"/>
            <a:ext cx="7144910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028700" y="1123950"/>
            <a:ext cx="16033913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041871" y="4347048"/>
            <a:ext cx="6441770" cy="227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Average Time:</a:t>
            </a:r>
            <a:r>
              <a:rPr lang="en-US" sz="2599">
                <a:solidFill>
                  <a:srgbClr val="0097B2"/>
                </a:solidFill>
                <a:latin typeface="Roboto"/>
              </a:rPr>
              <a:t> 0.001 seconds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97B2"/>
                </a:solidFill>
                <a:latin typeface="Roboto"/>
              </a:rPr>
              <a:t>Outperforms Sequential BFS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Substantial potential for accelerating graph analysis operations</a:t>
            </a:r>
          </a:p>
          <a:p>
            <a:pPr>
              <a:lnSpc>
                <a:spcPts val="3639"/>
              </a:lnSpc>
            </a:pPr>
          </a:p>
        </p:txBody>
      </p:sp>
      <p:sp>
        <p:nvSpPr>
          <p:cNvPr name="AutoShape 8" id="8"/>
          <p:cNvSpPr/>
          <p:nvPr/>
        </p:nvSpPr>
        <p:spPr>
          <a:xfrm>
            <a:off x="1118559" y="3276529"/>
            <a:ext cx="7144910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4852638" y="1628739"/>
            <a:ext cx="8582725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Bold"/>
              </a:rPr>
              <a:t>PERFORMANCE ANALYSIS OF BFS ALGORITHMS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5272044" y="2047607"/>
            <a:ext cx="7625715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3766817" y="6847839"/>
            <a:ext cx="10754366" cy="2410461"/>
          </a:xfrm>
          <a:custGeom>
            <a:avLst/>
            <a:gdLst/>
            <a:ahLst/>
            <a:cxnLst/>
            <a:rect r="r" b="b" t="t" l="l"/>
            <a:pathLst>
              <a:path h="2410461" w="10754366">
                <a:moveTo>
                  <a:pt x="0" y="0"/>
                </a:moveTo>
                <a:lnTo>
                  <a:pt x="10754366" y="0"/>
                </a:lnTo>
                <a:lnTo>
                  <a:pt x="10754366" y="2410461"/>
                </a:lnTo>
                <a:lnTo>
                  <a:pt x="0" y="24104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72044" y="923925"/>
            <a:ext cx="7600993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00"/>
              </a:lnSpc>
            </a:pPr>
            <a:r>
              <a:rPr lang="en-US" sz="5500">
                <a:solidFill>
                  <a:srgbClr val="FFFFFF"/>
                </a:solidFill>
                <a:latin typeface="Open Sauce Bold"/>
              </a:rPr>
              <a:t>Comparative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22325" y="3110241"/>
            <a:ext cx="6461702" cy="1877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97B2"/>
                </a:solidFill>
                <a:latin typeface="Roboto Bold"/>
              </a:rPr>
              <a:t>Execution Time Reduction</a:t>
            </a:r>
          </a:p>
          <a:p>
            <a:pPr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The skillful utilization of parallel processing.</a:t>
            </a:r>
          </a:p>
          <a:p>
            <a:pPr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Hopeful way for large-scale graph analysis.</a:t>
            </a:r>
          </a:p>
          <a:p>
            <a:pPr marL="453392" indent="-226696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Parallel algorithms consistently efficient.</a:t>
            </a:r>
          </a:p>
          <a:p>
            <a:pPr marL="0" indent="0" lvl="0">
              <a:lnSpc>
                <a:spcPts val="322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505086"/>
            <a:ext cx="8115300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>
                <a:solidFill>
                  <a:srgbClr val="FFFFFF"/>
                </a:solidFill>
                <a:latin typeface="Roboto Bold"/>
              </a:rPr>
              <a:t>FINDINGS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465717" y="2505086"/>
            <a:ext cx="4808559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Roboto Bold"/>
              </a:rPr>
              <a:t>NOTE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36596" y="3110241"/>
            <a:ext cx="6850608" cy="150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Parallel executions with 12 threads.</a:t>
            </a:r>
          </a:p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Careful and efficient utilization of computational resources.</a:t>
            </a:r>
          </a:p>
          <a:p>
            <a:pPr marL="0" indent="0" lvl="0">
              <a:lnSpc>
                <a:spcPts val="322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911736"/>
            <a:ext cx="7124700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Roboto Bold"/>
              </a:rPr>
              <a:t>KEY TAKEAWAYS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22325" y="5634683"/>
            <a:ext cx="11839575" cy="1134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97B2"/>
                </a:solidFill>
                <a:latin typeface="Roboto"/>
              </a:rPr>
              <a:t>Parallel DFS and BFS algorithms show significant advantages over sequential counterparts.</a:t>
            </a:r>
          </a:p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97B2"/>
                </a:solidFill>
                <a:latin typeface="Roboto"/>
              </a:rPr>
              <a:t>Efficient utilization of computational resources in large-scale graph analysis.</a:t>
            </a:r>
          </a:p>
          <a:p>
            <a:pPr marL="0" indent="0" lvl="0">
              <a:lnSpc>
                <a:spcPts val="32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7138931" y="1955800"/>
            <a:ext cx="4010137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6334017" y="7423056"/>
            <a:ext cx="5619966" cy="2112990"/>
          </a:xfrm>
          <a:custGeom>
            <a:avLst/>
            <a:gdLst/>
            <a:ahLst/>
            <a:cxnLst/>
            <a:rect r="r" b="b" t="t" l="l"/>
            <a:pathLst>
              <a:path h="2112990" w="5619966">
                <a:moveTo>
                  <a:pt x="0" y="0"/>
                </a:moveTo>
                <a:lnTo>
                  <a:pt x="5619966" y="0"/>
                </a:lnTo>
                <a:lnTo>
                  <a:pt x="5619966" y="2112990"/>
                </a:lnTo>
                <a:lnTo>
                  <a:pt x="0" y="21129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53280" y="923925"/>
            <a:ext cx="3981440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00"/>
              </a:lnSpc>
            </a:pPr>
            <a:r>
              <a:rPr lang="en-US" sz="5500">
                <a:solidFill>
                  <a:srgbClr val="FFFFFF"/>
                </a:solidFill>
                <a:latin typeface="Open Sauce Bold"/>
              </a:rPr>
              <a:t>Conclusion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94602" y="3089757"/>
            <a:ext cx="5715577" cy="150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Parallel BFS/DFS consistently outperforms sequential.</a:t>
            </a:r>
          </a:p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Accelerated graph analysis observed.</a:t>
            </a:r>
          </a:p>
          <a:p>
            <a:pPr marL="0" indent="0" lvl="0">
              <a:lnSpc>
                <a:spcPts val="322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134582" y="2463176"/>
            <a:ext cx="5235618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</a:pPr>
            <a:r>
              <a:rPr lang="en-US" sz="2799" u="sng">
                <a:solidFill>
                  <a:srgbClr val="FFFFFF"/>
                </a:solidFill>
                <a:latin typeface="Open Sauce Bold"/>
              </a:rPr>
              <a:t>Success in Efficiency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29348" y="3089757"/>
            <a:ext cx="6429952" cy="150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Validated practicality in real-world scenarios.</a:t>
            </a:r>
          </a:p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Solutions for data analytics, network exploration, biology.</a:t>
            </a:r>
          </a:p>
          <a:p>
            <a:pPr marL="0" indent="0" lvl="0">
              <a:lnSpc>
                <a:spcPts val="322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1069327" y="2463176"/>
            <a:ext cx="5235618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</a:pPr>
            <a:r>
              <a:rPr lang="en-US" sz="2799" u="sng">
                <a:solidFill>
                  <a:srgbClr val="FFFFFF"/>
                </a:solidFill>
                <a:latin typeface="Open Sauce Bold"/>
              </a:rPr>
              <a:t>Practical Impact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94602" y="5550781"/>
            <a:ext cx="4810702" cy="1877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Recognized limitations, focus on generalizability.</a:t>
            </a:r>
          </a:p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Ongoing work offers promise for advancements.</a:t>
            </a:r>
          </a:p>
          <a:p>
            <a:pPr marL="0" indent="0" lvl="0">
              <a:lnSpc>
                <a:spcPts val="322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134582" y="4926576"/>
            <a:ext cx="5235618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</a:pPr>
            <a:r>
              <a:rPr lang="en-US" sz="2799" u="sng">
                <a:solidFill>
                  <a:srgbClr val="FFFFFF"/>
                </a:solidFill>
                <a:latin typeface="Open Sauce Bold"/>
              </a:rPr>
              <a:t>Future Outlook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738649" y="5545361"/>
            <a:ext cx="4810702" cy="1877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Realistic and feasible in various domains.</a:t>
            </a:r>
          </a:p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Addresses challenges in data analytics, network exploration.</a:t>
            </a:r>
          </a:p>
          <a:p>
            <a:pPr marL="0" indent="0" lvl="0">
              <a:lnSpc>
                <a:spcPts val="3220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6907852" y="4923866"/>
            <a:ext cx="4472295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</a:pPr>
            <a:r>
              <a:rPr lang="en-US" sz="2799" u="sng">
                <a:solidFill>
                  <a:srgbClr val="FFFFFF"/>
                </a:solidFill>
                <a:latin typeface="Open Sauce Bold"/>
              </a:rPr>
              <a:t>Implementation Insights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448598" y="5548071"/>
            <a:ext cx="4810702" cy="150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Efficient, applicable, and promising.</a:t>
            </a:r>
          </a:p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FFFFFF"/>
                </a:solidFill>
                <a:latin typeface="Roboto"/>
              </a:rPr>
              <a:t>Sets stage for further advancements.</a:t>
            </a:r>
          </a:p>
          <a:p>
            <a:pPr marL="0" indent="0" lvl="0">
              <a:lnSpc>
                <a:spcPts val="322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2624779" y="4926576"/>
            <a:ext cx="3484466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919"/>
              </a:lnSpc>
            </a:pPr>
            <a:r>
              <a:rPr lang="en-US" sz="2799" u="sng">
                <a:solidFill>
                  <a:srgbClr val="FFFFFF"/>
                </a:solidFill>
                <a:latin typeface="Open Sauce Bold"/>
              </a:rPr>
              <a:t>Closing Thoughts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885" y="2003969"/>
            <a:ext cx="6441770" cy="2734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Graph theory is the foundation of </a:t>
            </a:r>
            <a:r>
              <a:rPr lang="en-US" sz="2599">
                <a:solidFill>
                  <a:srgbClr val="0097B2"/>
                </a:solidFill>
                <a:latin typeface="Roboto"/>
              </a:rPr>
              <a:t>computer science and math, helping solve real-world problems.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It's used in various areas like </a:t>
            </a:r>
            <a:r>
              <a:rPr lang="en-US" sz="2599">
                <a:solidFill>
                  <a:srgbClr val="0097B2"/>
                </a:solidFill>
                <a:latin typeface="Roboto"/>
              </a:rPr>
              <a:t>social networks, transportation, biology, and computer networks.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11546" y="1351915"/>
            <a:ext cx="4007392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 Bold"/>
              </a:rPr>
              <a:t>GRAPH THEORY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952198" y="1351915"/>
            <a:ext cx="4007392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 Bold"/>
              </a:rPr>
              <a:t>COMPLEXITY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94392" y="6836863"/>
            <a:ext cx="16068222" cy="193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59"/>
              </a:lnSpc>
            </a:pPr>
            <a:r>
              <a:rPr lang="en-US" sz="2899">
                <a:solidFill>
                  <a:srgbClr val="0097B2"/>
                </a:solidFill>
                <a:latin typeface="Roboto"/>
              </a:rPr>
              <a:t>Parallel graph algorithms</a:t>
            </a:r>
            <a:r>
              <a:rPr lang="en-US" sz="2899">
                <a:solidFill>
                  <a:srgbClr val="FFFFFF"/>
                </a:solidFill>
                <a:latin typeface="Roboto"/>
              </a:rPr>
              <a:t> are designed to </a:t>
            </a:r>
            <a:r>
              <a:rPr lang="en-US" sz="2899">
                <a:solidFill>
                  <a:srgbClr val="0097B2"/>
                </a:solidFill>
                <a:latin typeface="Roboto"/>
              </a:rPr>
              <a:t>speed up</a:t>
            </a:r>
            <a:r>
              <a:rPr lang="en-US" sz="2899">
                <a:solidFill>
                  <a:srgbClr val="FFFFFF"/>
                </a:solidFill>
                <a:latin typeface="Roboto"/>
              </a:rPr>
              <a:t> operations </a:t>
            </a:r>
            <a:r>
              <a:rPr lang="en-US" sz="2899">
                <a:solidFill>
                  <a:srgbClr val="0097B2"/>
                </a:solidFill>
                <a:latin typeface="Roboto"/>
              </a:rPr>
              <a:t>on large and complex graph structures </a:t>
            </a:r>
            <a:r>
              <a:rPr lang="en-US" sz="2899" u="sng">
                <a:solidFill>
                  <a:srgbClr val="FFFFFF"/>
                </a:solidFill>
                <a:latin typeface="Roboto"/>
              </a:rPr>
              <a:t>by using multiple processors.</a:t>
            </a:r>
          </a:p>
          <a:p>
            <a:pPr>
              <a:lnSpc>
                <a:spcPts val="3640"/>
              </a:lnSpc>
            </a:pPr>
          </a:p>
          <a:p>
            <a:pPr>
              <a:lnSpc>
                <a:spcPts val="364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5989855" y="6189798"/>
            <a:ext cx="6111604" cy="533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FFFFF"/>
                </a:solidFill>
                <a:latin typeface="Roboto Bold"/>
              </a:rPr>
              <a:t>PARALLEL GRAPH ALGORITHMS</a:t>
            </a:r>
          </a:p>
        </p:txBody>
      </p:sp>
      <p:sp>
        <p:nvSpPr>
          <p:cNvPr name="AutoShape 7" id="7"/>
          <p:cNvSpPr/>
          <p:nvPr/>
        </p:nvSpPr>
        <p:spPr>
          <a:xfrm>
            <a:off x="9952198" y="933450"/>
            <a:ext cx="7144910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>
            <a:off x="1028700" y="5770698"/>
            <a:ext cx="16033913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9952198" y="2003969"/>
            <a:ext cx="6441770" cy="319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97B2"/>
                </a:solidFill>
                <a:latin typeface="Roboto"/>
              </a:rPr>
              <a:t>Large graphs</a:t>
            </a:r>
            <a:r>
              <a:rPr lang="en-US" sz="2599">
                <a:solidFill>
                  <a:srgbClr val="FFFFFF"/>
                </a:solidFill>
                <a:latin typeface="Roboto"/>
              </a:rPr>
              <a:t> come with tough math problems.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97B2"/>
                </a:solidFill>
                <a:latin typeface="Roboto"/>
              </a:rPr>
              <a:t>More data and complexity</a:t>
            </a:r>
            <a:r>
              <a:rPr lang="en-US" sz="2599">
                <a:solidFill>
                  <a:srgbClr val="FFFFFF"/>
                </a:solidFill>
                <a:latin typeface="Roboto"/>
              </a:rPr>
              <a:t> mean we need new ideas.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Parallel graph algorithms offer a smart way to solve these problems.</a:t>
            </a:r>
          </a:p>
          <a:p>
            <a:pPr>
              <a:lnSpc>
                <a:spcPts val="3639"/>
              </a:lnSpc>
            </a:pPr>
          </a:p>
        </p:txBody>
      </p:sp>
      <p:sp>
        <p:nvSpPr>
          <p:cNvPr name="AutoShape 10" id="10"/>
          <p:cNvSpPr/>
          <p:nvPr/>
        </p:nvSpPr>
        <p:spPr>
          <a:xfrm>
            <a:off x="1028885" y="933450"/>
            <a:ext cx="7144910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61535" y="7036913"/>
            <a:ext cx="4388392" cy="1819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Their </a:t>
            </a:r>
            <a:r>
              <a:rPr lang="en-US" sz="2600">
                <a:solidFill>
                  <a:srgbClr val="0097B2"/>
                </a:solidFill>
                <a:latin typeface="Roboto"/>
              </a:rPr>
              <a:t>scalability and cost-effectiveness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 make them a valuable resource in the era of extensive data.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949892" y="7036913"/>
            <a:ext cx="4388392" cy="1819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In addition to speed, parallel graph algorithms offer increased overall </a:t>
            </a:r>
            <a:r>
              <a:rPr lang="en-US" sz="2600">
                <a:solidFill>
                  <a:srgbClr val="0097B2"/>
                </a:solidFill>
                <a:latin typeface="Roboto"/>
              </a:rPr>
              <a:t>data processing efficiency.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738459" y="7038034"/>
            <a:ext cx="4388392" cy="227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They find wide applications in fields such as</a:t>
            </a:r>
            <a:r>
              <a:rPr lang="en-US" sz="2600">
                <a:solidFill>
                  <a:srgbClr val="0097B2"/>
                </a:solidFill>
                <a:latin typeface="Roboto"/>
              </a:rPr>
              <a:t> data analysis, social network analysis, pathfinding problems, and network security.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802856" y="942975"/>
            <a:ext cx="10682288" cy="82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55"/>
              </a:lnSpc>
            </a:pPr>
            <a:r>
              <a:rPr lang="en-US" sz="4825">
                <a:solidFill>
                  <a:srgbClr val="FFFFFF"/>
                </a:solidFill>
                <a:latin typeface="Open Sauce Bold"/>
              </a:rPr>
              <a:t>Parallel Graph Algorithms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2933246" y="2303394"/>
            <a:ext cx="844970" cy="84497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F2F2F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3124844" y="2529679"/>
            <a:ext cx="461775" cy="394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7"/>
              </a:lnSpc>
            </a:pPr>
            <a:r>
              <a:rPr lang="en-US" sz="2589">
                <a:solidFill>
                  <a:srgbClr val="FFFFFF"/>
                </a:solidFill>
                <a:latin typeface="Open Sauce Bold"/>
              </a:rPr>
              <a:t>1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721515" y="2303394"/>
            <a:ext cx="844970" cy="84497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F2F2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902562" y="2529679"/>
            <a:ext cx="461775" cy="394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7"/>
              </a:lnSpc>
            </a:pPr>
            <a:r>
              <a:rPr lang="en-US" sz="2589">
                <a:solidFill>
                  <a:srgbClr val="FFFFFF"/>
                </a:solidFill>
                <a:latin typeface="Open Sauce Bold"/>
              </a:rPr>
              <a:t>2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4509960" y="2304516"/>
            <a:ext cx="844970" cy="844970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F2F2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4701558" y="2530800"/>
            <a:ext cx="461775" cy="394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7"/>
              </a:lnSpc>
            </a:pPr>
            <a:r>
              <a:rPr lang="en-US" sz="2589">
                <a:solidFill>
                  <a:srgbClr val="FFFFFF"/>
                </a:solidFill>
                <a:latin typeface="Open Sauce Bold"/>
              </a:rPr>
              <a:t>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61535" y="3350616"/>
            <a:ext cx="4388392" cy="1819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Parallel graph algorithms are designed to </a:t>
            </a:r>
            <a:r>
              <a:rPr lang="en-US" sz="2600">
                <a:solidFill>
                  <a:srgbClr val="0097B2"/>
                </a:solidFill>
                <a:latin typeface="Roboto"/>
              </a:rPr>
              <a:t>expedite operations on large and complex graph structures.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949892" y="3350616"/>
            <a:ext cx="4388392" cy="1819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They utilize </a:t>
            </a:r>
            <a:r>
              <a:rPr lang="en-US" sz="2600">
                <a:solidFill>
                  <a:srgbClr val="0097B2"/>
                </a:solidFill>
                <a:latin typeface="Roboto"/>
              </a:rPr>
              <a:t>multiple processors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, resulting in</a:t>
            </a:r>
            <a:r>
              <a:rPr lang="en-US" sz="2600">
                <a:solidFill>
                  <a:srgbClr val="0097B2"/>
                </a:solidFill>
                <a:latin typeface="Roboto"/>
              </a:rPr>
              <a:t> </a:t>
            </a:r>
            <a:r>
              <a:rPr lang="en-US" sz="2600">
                <a:solidFill>
                  <a:srgbClr val="5CE1E6"/>
                </a:solidFill>
                <a:latin typeface="Roboto Bold Italics"/>
              </a:rPr>
              <a:t>faster </a:t>
            </a:r>
            <a:r>
              <a:rPr lang="en-US" sz="2600">
                <a:solidFill>
                  <a:srgbClr val="0097B2"/>
                </a:solidFill>
                <a:latin typeface="Roboto"/>
              </a:rPr>
              <a:t>processing and improved </a:t>
            </a:r>
            <a:r>
              <a:rPr lang="en-US" sz="2600">
                <a:solidFill>
                  <a:srgbClr val="5CE1E6"/>
                </a:solidFill>
                <a:latin typeface="Roboto Bold Italics"/>
              </a:rPr>
              <a:t>efficiency</a:t>
            </a:r>
            <a:r>
              <a:rPr lang="en-US" sz="2600">
                <a:solidFill>
                  <a:srgbClr val="0097B2"/>
                </a:solidFill>
                <a:latin typeface="Roboto Bold Italics"/>
              </a:rPr>
              <a:t>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38249" y="3352858"/>
            <a:ext cx="4388392" cy="227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These algorithms are essential for various applications, from </a:t>
            </a:r>
            <a:r>
              <a:rPr lang="en-US" sz="2600">
                <a:solidFill>
                  <a:srgbClr val="0097B2"/>
                </a:solidFill>
                <a:latin typeface="Roboto"/>
              </a:rPr>
              <a:t>big data analysis to social network exploration.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2933246" y="5991918"/>
            <a:ext cx="844970" cy="844970"/>
            <a:chOff x="0" y="0"/>
            <a:chExt cx="6350000" cy="63500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F2F2F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3124844" y="6218203"/>
            <a:ext cx="461775" cy="392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7"/>
              </a:lnSpc>
            </a:pPr>
            <a:r>
              <a:rPr lang="en-US" sz="2589">
                <a:solidFill>
                  <a:srgbClr val="FFFFFF"/>
                </a:solidFill>
                <a:latin typeface="Open Sauce Bold"/>
              </a:rPr>
              <a:t>4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8721515" y="5991918"/>
            <a:ext cx="844970" cy="844970"/>
            <a:chOff x="0" y="0"/>
            <a:chExt cx="63500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F2F2F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8902562" y="6218203"/>
            <a:ext cx="461775" cy="392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7"/>
              </a:lnSpc>
            </a:pPr>
            <a:r>
              <a:rPr lang="en-US" sz="2589">
                <a:solidFill>
                  <a:srgbClr val="FFFFFF"/>
                </a:solidFill>
                <a:latin typeface="Open Sauce Bold"/>
              </a:rPr>
              <a:t>5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4509960" y="5993039"/>
            <a:ext cx="844970" cy="844970"/>
            <a:chOff x="0" y="0"/>
            <a:chExt cx="6350000" cy="63500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F2F2F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4701558" y="6219324"/>
            <a:ext cx="461775" cy="392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7"/>
              </a:lnSpc>
            </a:pPr>
            <a:r>
              <a:rPr lang="en-US" sz="2589">
                <a:solidFill>
                  <a:srgbClr val="FFFFFF"/>
                </a:solidFill>
                <a:latin typeface="Open Sauce Bold"/>
              </a:rPr>
              <a:t>6</a:t>
            </a:r>
          </a:p>
        </p:txBody>
      </p:sp>
      <p:sp>
        <p:nvSpPr>
          <p:cNvPr name="Freeform 27" id="27"/>
          <p:cNvSpPr/>
          <p:nvPr/>
        </p:nvSpPr>
        <p:spPr>
          <a:xfrm flipH="false" flipV="false" rot="0">
            <a:off x="-777031" y="-807734"/>
            <a:ext cx="19842061" cy="11354254"/>
          </a:xfrm>
          <a:custGeom>
            <a:avLst/>
            <a:gdLst/>
            <a:ahLst/>
            <a:cxnLst/>
            <a:rect r="r" b="b" t="t" l="l"/>
            <a:pathLst>
              <a:path h="11354254" w="19842061">
                <a:moveTo>
                  <a:pt x="0" y="0"/>
                </a:moveTo>
                <a:lnTo>
                  <a:pt x="19842062" y="0"/>
                </a:lnTo>
                <a:lnTo>
                  <a:pt x="19842062" y="11354253"/>
                </a:lnTo>
                <a:lnTo>
                  <a:pt x="0" y="11354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"/>
            </a:blip>
            <a:stretch>
              <a:fillRect l="0" t="-37377" r="0" b="-37377"/>
            </a:stretch>
          </a:blipFill>
          <a:ln cap="sq">
            <a:noFill/>
            <a:prstDash val="sysDot"/>
            <a:miter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802856" y="923925"/>
            <a:ext cx="10682288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Open Sauce Bold"/>
              </a:rPr>
              <a:t>Related Works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933158" y="3111445"/>
            <a:ext cx="844970" cy="84497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F2F2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3124756" y="3337730"/>
            <a:ext cx="461775" cy="394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7"/>
              </a:lnSpc>
            </a:pPr>
            <a:r>
              <a:rPr lang="en-US" sz="2589">
                <a:solidFill>
                  <a:srgbClr val="FFFFFF"/>
                </a:solidFill>
                <a:latin typeface="Open Sauce Bold"/>
              </a:rPr>
              <a:t>1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8721515" y="3110324"/>
            <a:ext cx="844970" cy="84497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F2F2F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8902562" y="3336609"/>
            <a:ext cx="461775" cy="394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7"/>
              </a:lnSpc>
            </a:pPr>
            <a:r>
              <a:rPr lang="en-US" sz="2589">
                <a:solidFill>
                  <a:srgbClr val="FFFFFF"/>
                </a:solidFill>
                <a:latin typeface="Open Sauce Bold"/>
              </a:rPr>
              <a:t>2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4690935" y="3112566"/>
            <a:ext cx="844970" cy="84497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F2F2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4882533" y="3338851"/>
            <a:ext cx="461775" cy="394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7"/>
              </a:lnSpc>
            </a:pPr>
            <a:r>
              <a:rPr lang="en-US" sz="2589">
                <a:solidFill>
                  <a:srgbClr val="FFFFFF"/>
                </a:solidFill>
                <a:latin typeface="Open Sauce Bold"/>
              </a:rPr>
              <a:t>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48094" y="5964980"/>
            <a:ext cx="4388392" cy="1819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It is particularly valuable for </a:t>
            </a:r>
            <a:r>
              <a:rPr lang="en-US" sz="2600">
                <a:solidFill>
                  <a:srgbClr val="0097B2"/>
                </a:solidFill>
                <a:latin typeface="Roboto"/>
              </a:rPr>
              <a:t>data analytics and network discovery</a:t>
            </a:r>
            <a:r>
              <a:rPr lang="en-US" sz="2600">
                <a:solidFill>
                  <a:srgbClr val="FFFFFF"/>
                </a:solidFill>
                <a:latin typeface="Roboto"/>
              </a:rPr>
              <a:t> when working with graph data.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23753" y="6002127"/>
            <a:ext cx="4388392" cy="227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Correct route calculations in data sets are of fundamental importance to </a:t>
            </a:r>
            <a:r>
              <a:rPr lang="en-US" sz="2600">
                <a:solidFill>
                  <a:srgbClr val="0097B2"/>
                </a:solidFill>
                <a:latin typeface="Roboto"/>
              </a:rPr>
              <a:t>determine the most efficient routes within networks.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730413" y="6002127"/>
            <a:ext cx="4388392" cy="227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Splitting graph data into components is critical for </a:t>
            </a:r>
            <a:r>
              <a:rPr lang="en-US" sz="2600">
                <a:solidFill>
                  <a:srgbClr val="0097B2"/>
                </a:solidFill>
                <a:latin typeface="Roboto"/>
              </a:rPr>
              <a:t>parallelizing data and accelerating analysis processes.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64151" y="4397240"/>
            <a:ext cx="4388392" cy="1011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4"/>
              </a:lnSpc>
            </a:pPr>
            <a:r>
              <a:rPr lang="en-US" sz="2925">
                <a:solidFill>
                  <a:srgbClr val="FFFFFF"/>
                </a:solidFill>
                <a:latin typeface="Roboto Bold"/>
              </a:rPr>
              <a:t>BFS AND DFS</a:t>
            </a:r>
          </a:p>
          <a:p>
            <a:pPr algn="ctr">
              <a:lnSpc>
                <a:spcPts val="4095"/>
              </a:lnSpc>
              <a:spcBef>
                <a:spcPct val="0"/>
              </a:spcBef>
            </a:pPr>
            <a:r>
              <a:rPr lang="en-US" sz="2925">
                <a:solidFill>
                  <a:srgbClr val="FFFFFF"/>
                </a:solidFill>
                <a:latin typeface="Roboto Bold"/>
              </a:rPr>
              <a:t>ALGORITHMS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826468" y="4397240"/>
            <a:ext cx="4393800" cy="1011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95"/>
              </a:lnSpc>
              <a:spcBef>
                <a:spcPct val="0"/>
              </a:spcBef>
            </a:pPr>
            <a:r>
              <a:rPr lang="en-US" sz="2925">
                <a:solidFill>
                  <a:srgbClr val="FFFFFF"/>
                </a:solidFill>
                <a:latin typeface="Roboto Bold"/>
              </a:rPr>
              <a:t>SHORTEST PATH ALGORITHMS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735831" y="4397240"/>
            <a:ext cx="4388392" cy="1011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95"/>
              </a:lnSpc>
              <a:spcBef>
                <a:spcPct val="0"/>
              </a:spcBef>
            </a:pPr>
            <a:r>
              <a:rPr lang="en-US" sz="2925">
                <a:solidFill>
                  <a:srgbClr val="FFFFFF"/>
                </a:solidFill>
                <a:latin typeface="Roboto Bold"/>
              </a:rPr>
              <a:t>PARALLEL GRAPH PARTITIONING</a:t>
            </a:r>
          </a:p>
        </p:txBody>
      </p:sp>
      <p:sp>
        <p:nvSpPr>
          <p:cNvPr name="AutoShape 18" id="18"/>
          <p:cNvSpPr/>
          <p:nvPr/>
        </p:nvSpPr>
        <p:spPr>
          <a:xfrm>
            <a:off x="1158743" y="5652095"/>
            <a:ext cx="4410524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>
            <a:off x="6834403" y="5652095"/>
            <a:ext cx="4410524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0" id="20"/>
          <p:cNvSpPr/>
          <p:nvPr/>
        </p:nvSpPr>
        <p:spPr>
          <a:xfrm>
            <a:off x="12741062" y="5652095"/>
            <a:ext cx="4410524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965200"/>
            <a:ext cx="9617118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700"/>
              </a:lnSpc>
            </a:pPr>
            <a:r>
              <a:rPr lang="en-US" sz="5500">
                <a:solidFill>
                  <a:srgbClr val="FFFFFF"/>
                </a:solidFill>
                <a:latin typeface="Open Sauce Bold"/>
              </a:rPr>
              <a:t>Parallel vs Sequential 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830865"/>
            <a:ext cx="16230600" cy="150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3" indent="-226697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 u="sng">
                <a:solidFill>
                  <a:srgbClr val="FFFFFF"/>
                </a:solidFill>
                <a:latin typeface="Roboto Bold Italics"/>
              </a:rPr>
              <a:t>Sequenti</a:t>
            </a:r>
            <a:r>
              <a:rPr lang="en-US" sz="2100" u="sng">
                <a:solidFill>
                  <a:srgbClr val="FFFFFF"/>
                </a:solidFill>
                <a:latin typeface="Roboto Bold Italics"/>
              </a:rPr>
              <a:t>al BFS and DFS</a:t>
            </a:r>
            <a:r>
              <a:rPr lang="en-US" sz="2100" u="none">
                <a:solidFill>
                  <a:srgbClr val="FFFFFF"/>
                </a:solidFill>
                <a:latin typeface="Roboto"/>
              </a:rPr>
              <a:t> process graph data </a:t>
            </a:r>
            <a:r>
              <a:rPr lang="en-US" sz="2100" u="none">
                <a:solidFill>
                  <a:srgbClr val="0097B2"/>
                </a:solidFill>
                <a:latin typeface="Roboto"/>
              </a:rPr>
              <a:t>sequentially on a single processor</a:t>
            </a:r>
            <a:r>
              <a:rPr lang="en-US" sz="2100" u="none">
                <a:solidFill>
                  <a:srgbClr val="FFFFFF"/>
                </a:solidFill>
                <a:latin typeface="Roboto"/>
              </a:rPr>
              <a:t>, which can be </a:t>
            </a:r>
            <a:r>
              <a:rPr lang="en-US" sz="2100" u="none">
                <a:solidFill>
                  <a:srgbClr val="5CE1E6"/>
                </a:solidFill>
                <a:latin typeface="Roboto Bold Italics"/>
              </a:rPr>
              <a:t>slow</a:t>
            </a:r>
            <a:r>
              <a:rPr lang="en-US" sz="2100" u="none">
                <a:solidFill>
                  <a:srgbClr val="FFFFFF"/>
                </a:solidFill>
                <a:latin typeface="Roboto"/>
              </a:rPr>
              <a:t> for extensive graph data.</a:t>
            </a:r>
          </a:p>
          <a:p>
            <a:pPr marL="453392" indent="-226696" lvl="1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100" u="sng">
                <a:solidFill>
                  <a:srgbClr val="FFFFFF"/>
                </a:solidFill>
                <a:latin typeface="Roboto Bold Italics"/>
              </a:rPr>
              <a:t>Parallel BFS and DFS</a:t>
            </a:r>
            <a:r>
              <a:rPr lang="en-US" sz="2100" u="none">
                <a:solidFill>
                  <a:srgbClr val="FFFFFF"/>
                </a:solidFill>
                <a:latin typeface="Roboto"/>
              </a:rPr>
              <a:t>, on the other hand, swiftly scan large graph data by utilizing </a:t>
            </a:r>
            <a:r>
              <a:rPr lang="en-US" sz="2100" u="none">
                <a:solidFill>
                  <a:srgbClr val="0097B2"/>
                </a:solidFill>
                <a:latin typeface="Roboto"/>
              </a:rPr>
              <a:t>multiple processors</a:t>
            </a:r>
            <a:r>
              <a:rPr lang="en-US" sz="2100" u="none">
                <a:solidFill>
                  <a:srgbClr val="FFFFFF"/>
                </a:solidFill>
                <a:latin typeface="Roboto"/>
              </a:rPr>
              <a:t>, providing</a:t>
            </a:r>
            <a:r>
              <a:rPr lang="en-US" sz="2100" u="none">
                <a:solidFill>
                  <a:srgbClr val="5CE1E6"/>
                </a:solidFill>
                <a:latin typeface="Roboto Bold Italics"/>
              </a:rPr>
              <a:t> faster</a:t>
            </a:r>
            <a:r>
              <a:rPr lang="en-US" sz="2100" u="none">
                <a:solidFill>
                  <a:srgbClr val="FFFFFF"/>
                </a:solidFill>
                <a:latin typeface="Roboto"/>
              </a:rPr>
              <a:t> results, particularly for data analysis and network exploration.</a:t>
            </a:r>
          </a:p>
          <a:p>
            <a:pPr marL="0" indent="0" lvl="0">
              <a:lnSpc>
                <a:spcPts val="322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235235"/>
            <a:ext cx="5247002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Roboto Bold"/>
              </a:rPr>
              <a:t>BFS AND DFS ALGORITHMS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494475"/>
            <a:ext cx="7124700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Roboto Bold"/>
              </a:rPr>
              <a:t>SHORTEST PATH ALGORITHMS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129725"/>
            <a:ext cx="7124700" cy="500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800">
                <a:solidFill>
                  <a:srgbClr val="FFFFFF"/>
                </a:solidFill>
                <a:latin typeface="Roboto Bold"/>
              </a:rPr>
              <a:t>GRAPH PARTITIONING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090105"/>
            <a:ext cx="16230600" cy="1877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 u="sng">
                <a:solidFill>
                  <a:srgbClr val="FFFFFF"/>
                </a:solidFill>
                <a:latin typeface="Roboto Bold Italics"/>
              </a:rPr>
              <a:t>Sequential shortest path algorithms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 compute the shortest path </a:t>
            </a:r>
            <a:r>
              <a:rPr lang="en-US" sz="2100">
                <a:solidFill>
                  <a:srgbClr val="0097B2"/>
                </a:solidFill>
                <a:latin typeface="Roboto"/>
              </a:rPr>
              <a:t>for each node by step-by-step traversal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, which can be </a:t>
            </a:r>
            <a:r>
              <a:rPr lang="en-US" sz="2100">
                <a:solidFill>
                  <a:srgbClr val="5CE1E6"/>
                </a:solidFill>
                <a:latin typeface="Roboto Bold Italics"/>
              </a:rPr>
              <a:t>slow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 for substantial networks.</a:t>
            </a:r>
          </a:p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 u="sng">
                <a:solidFill>
                  <a:srgbClr val="FFFFFF"/>
                </a:solidFill>
                <a:latin typeface="Roboto Bold Italics"/>
              </a:rPr>
              <a:t>Parallel shortest path algorithms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 accelerate these calculations by working simultaneously on </a:t>
            </a:r>
            <a:r>
              <a:rPr lang="en-US" sz="2100">
                <a:solidFill>
                  <a:srgbClr val="0097B2"/>
                </a:solidFill>
                <a:latin typeface="Roboto"/>
              </a:rPr>
              <a:t>multiple processors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, making them </a:t>
            </a:r>
            <a:r>
              <a:rPr lang="en-US" sz="2100">
                <a:solidFill>
                  <a:srgbClr val="5CE1E6"/>
                </a:solidFill>
                <a:latin typeface="Roboto Bold Italics"/>
              </a:rPr>
              <a:t>more effective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, especially for extensive networks.</a:t>
            </a:r>
          </a:p>
          <a:p>
            <a:pPr marL="0" indent="0" lvl="0">
              <a:lnSpc>
                <a:spcPts val="322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7725355"/>
            <a:ext cx="16230600" cy="150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 u="sng">
                <a:solidFill>
                  <a:srgbClr val="FFFFFF"/>
                </a:solidFill>
                <a:latin typeface="Roboto Bold Italics"/>
              </a:rPr>
              <a:t>Sequential graph partitioning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 can be </a:t>
            </a:r>
            <a:r>
              <a:rPr lang="en-US" sz="2100">
                <a:solidFill>
                  <a:srgbClr val="5CE1E6"/>
                </a:solidFill>
                <a:latin typeface="Roboto Bold Italics"/>
              </a:rPr>
              <a:t>time-consuming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 for large graph data as </a:t>
            </a:r>
            <a:r>
              <a:rPr lang="en-US" sz="2100">
                <a:solidFill>
                  <a:srgbClr val="0097B2"/>
                </a:solidFill>
                <a:latin typeface="Roboto"/>
              </a:rPr>
              <a:t>it divides the graph sequentially.</a:t>
            </a:r>
          </a:p>
          <a:p>
            <a:pPr marL="453393" indent="-226697" lvl="1">
              <a:lnSpc>
                <a:spcPts val="2940"/>
              </a:lnSpc>
              <a:buFont typeface="Arial"/>
              <a:buChar char="•"/>
            </a:pPr>
            <a:r>
              <a:rPr lang="en-US" sz="2100" u="sng">
                <a:solidFill>
                  <a:srgbClr val="FFFFFF"/>
                </a:solidFill>
                <a:latin typeface="Roboto Bold Italics"/>
              </a:rPr>
              <a:t>Parallel graph partitioning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, using </a:t>
            </a:r>
            <a:r>
              <a:rPr lang="en-US" sz="2100">
                <a:solidFill>
                  <a:srgbClr val="0097B2"/>
                </a:solidFill>
                <a:latin typeface="Roboto"/>
              </a:rPr>
              <a:t>multiple processors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, </a:t>
            </a:r>
            <a:r>
              <a:rPr lang="en-US" sz="2100">
                <a:solidFill>
                  <a:srgbClr val="5CE1E6"/>
                </a:solidFill>
                <a:latin typeface="Roboto Bold Italics"/>
              </a:rPr>
              <a:t>quickly divides</a:t>
            </a:r>
            <a:r>
              <a:rPr lang="en-US" sz="2100">
                <a:solidFill>
                  <a:srgbClr val="FFFFFF"/>
                </a:solidFill>
                <a:latin typeface="Roboto"/>
              </a:rPr>
              <a:t> the graph into sections, which is preferred for data parallelization and speeding up analysis procedures in large graph data.</a:t>
            </a:r>
          </a:p>
          <a:p>
            <a:pPr marL="0" indent="0" lvl="0">
              <a:lnSpc>
                <a:spcPts val="322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416141" cy="10287000"/>
          </a:xfrm>
          <a:custGeom>
            <a:avLst/>
            <a:gdLst/>
            <a:ahLst/>
            <a:cxnLst/>
            <a:rect r="r" b="b" t="t" l="l"/>
            <a:pathLst>
              <a:path h="10287000" w="18416141">
                <a:moveTo>
                  <a:pt x="0" y="0"/>
                </a:moveTo>
                <a:lnTo>
                  <a:pt x="18416141" y="0"/>
                </a:lnTo>
                <a:lnTo>
                  <a:pt x="1841614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0999"/>
            </a:blip>
            <a:stretch>
              <a:fillRect l="-33683" t="0" r="-33683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928329"/>
            <a:ext cx="16230600" cy="2842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8" indent="-269874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5CE1E6"/>
                </a:solidFill>
                <a:latin typeface="Open Sauce Semi-Bold"/>
              </a:rPr>
              <a:t>Efficiency:</a:t>
            </a:r>
            <a:r>
              <a:rPr lang="en-US" sz="2499">
                <a:solidFill>
                  <a:srgbClr val="5CE1E6"/>
                </a:solidFill>
                <a:latin typeface="Open Sauce"/>
              </a:rPr>
              <a:t> </a:t>
            </a:r>
            <a:r>
              <a:rPr lang="en-US" sz="2499">
                <a:solidFill>
                  <a:srgbClr val="FFFFFF"/>
                </a:solidFill>
                <a:latin typeface="Open Sauce"/>
              </a:rPr>
              <a:t>Parallel graph algorithms enhance computational efficiency, reducing processing times.</a:t>
            </a:r>
          </a:p>
          <a:p>
            <a:pPr marL="539748" indent="-269874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5CE1E6"/>
                </a:solidFill>
                <a:latin typeface="Open Sauce Semi-Bold"/>
              </a:rPr>
              <a:t>Speed:</a:t>
            </a:r>
            <a:r>
              <a:rPr lang="en-US" sz="2499">
                <a:solidFill>
                  <a:srgbClr val="5CE1E6"/>
                </a:solidFill>
                <a:latin typeface="Open Sauce"/>
              </a:rPr>
              <a:t> </a:t>
            </a:r>
            <a:r>
              <a:rPr lang="en-US" sz="2499">
                <a:solidFill>
                  <a:srgbClr val="FFFFFF"/>
                </a:solidFill>
                <a:latin typeface="Open Sauce"/>
              </a:rPr>
              <a:t>They work faster with multiple processors.</a:t>
            </a:r>
          </a:p>
          <a:p>
            <a:pPr marL="539748" indent="-269874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5CE1E6"/>
                </a:solidFill>
                <a:latin typeface="Open Sauce Semi-Bold"/>
              </a:rPr>
              <a:t>Big Data Handling:</a:t>
            </a:r>
            <a:r>
              <a:rPr lang="en-US" sz="2499">
                <a:solidFill>
                  <a:srgbClr val="5CE1E6"/>
                </a:solidFill>
                <a:latin typeface="Open Sauce"/>
              </a:rPr>
              <a:t> </a:t>
            </a:r>
            <a:r>
              <a:rPr lang="en-US" sz="2499">
                <a:solidFill>
                  <a:srgbClr val="FFFFFF"/>
                </a:solidFill>
                <a:latin typeface="Open Sauce"/>
              </a:rPr>
              <a:t>Ideal for large datasets.</a:t>
            </a:r>
          </a:p>
          <a:p>
            <a:pPr marL="539748" indent="-269874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5CE1E6"/>
                </a:solidFill>
                <a:latin typeface="Open Sauce Semi-Bold"/>
              </a:rPr>
              <a:t>Resource Optimization:</a:t>
            </a:r>
            <a:r>
              <a:rPr lang="en-US" sz="2499">
                <a:solidFill>
                  <a:srgbClr val="5CE1E6"/>
                </a:solidFill>
                <a:latin typeface="Open Sauce"/>
              </a:rPr>
              <a:t> </a:t>
            </a:r>
            <a:r>
              <a:rPr lang="en-US" sz="2499">
                <a:solidFill>
                  <a:srgbClr val="FFFFFF"/>
                </a:solidFill>
                <a:latin typeface="Open Sauce"/>
              </a:rPr>
              <a:t>Maximizes computing resources.</a:t>
            </a:r>
          </a:p>
          <a:p>
            <a:pPr marL="539748" indent="-269874" lvl="1">
              <a:lnSpc>
                <a:spcPts val="3749"/>
              </a:lnSpc>
              <a:buFont typeface="Arial"/>
              <a:buChar char="•"/>
            </a:pPr>
            <a:r>
              <a:rPr lang="en-US" sz="2499">
                <a:solidFill>
                  <a:srgbClr val="5CE1E6"/>
                </a:solidFill>
                <a:latin typeface="Open Sauce Semi-Bold"/>
              </a:rPr>
              <a:t>Future-Ready:</a:t>
            </a:r>
            <a:r>
              <a:rPr lang="en-US" sz="2499">
                <a:solidFill>
                  <a:srgbClr val="5CE1E6"/>
                </a:solidFill>
                <a:latin typeface="Open Sauce"/>
              </a:rPr>
              <a:t> </a:t>
            </a:r>
            <a:r>
              <a:rPr lang="en-US" sz="2499">
                <a:solidFill>
                  <a:srgbClr val="FFFFFF"/>
                </a:solidFill>
                <a:latin typeface="Open Sauce"/>
              </a:rPr>
              <a:t>Effective solutions for upcoming data challenges.</a:t>
            </a:r>
          </a:p>
          <a:p>
            <a:pPr algn="l" marL="0" indent="0" lvl="0">
              <a:lnSpc>
                <a:spcPts val="420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52500"/>
            <a:ext cx="10811853" cy="5734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4619"/>
              </a:lnSpc>
            </a:pPr>
            <a:r>
              <a:rPr lang="en-US" sz="3299">
                <a:solidFill>
                  <a:srgbClr val="FFFFFF"/>
                </a:solidFill>
                <a:latin typeface="Open Sauce Bold"/>
              </a:rPr>
              <a:t>Advantages of Parallel Graph Algorithms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760857"/>
            <a:ext cx="16230600" cy="1442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49"/>
              </a:lnSpc>
            </a:pPr>
            <a:r>
              <a:rPr lang="en-US" sz="2499">
                <a:solidFill>
                  <a:srgbClr val="FFFFFF"/>
                </a:solidFill>
                <a:latin typeface="Open Sauce"/>
              </a:rPr>
              <a:t>In summary, parallel graph algorithms offer efficient, speedy, and scalable solutions for data analysis, network exploration, and graph analysis, addressing the challenges of increasing data volumes.</a:t>
            </a:r>
          </a:p>
          <a:p>
            <a:pPr algn="l" marL="0" indent="0" lvl="0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01618" y="923925"/>
            <a:ext cx="4884763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00"/>
              </a:lnSpc>
            </a:pPr>
            <a:r>
              <a:rPr lang="en-US" sz="5500">
                <a:solidFill>
                  <a:srgbClr val="FFFFFF"/>
                </a:solidFill>
                <a:latin typeface="Open Sauce Bold"/>
              </a:rPr>
              <a:t>Methodology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5316774"/>
            <a:ext cx="4388392" cy="136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BFS and DFS chosen for efficiency in large-scale graph processing.</a:t>
            </a:r>
          </a:p>
        </p:txBody>
      </p:sp>
      <p:sp>
        <p:nvSpPr>
          <p:cNvPr name="AutoShape 4" id="4"/>
          <p:cNvSpPr/>
          <p:nvPr/>
        </p:nvSpPr>
        <p:spPr>
          <a:xfrm>
            <a:off x="1039350" y="5003889"/>
            <a:ext cx="4410524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7588318" y="5316774"/>
            <a:ext cx="3111364" cy="136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Roboto"/>
              </a:rPr>
              <a:t>Processing time</a:t>
            </a:r>
          </a:p>
          <a:p>
            <a:pPr algn="just" marL="561341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Roboto"/>
              </a:rPr>
              <a:t>Speedup</a:t>
            </a:r>
          </a:p>
          <a:p>
            <a:pPr algn="just" marL="561340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Roboto"/>
              </a:rPr>
              <a:t>Efficiency</a:t>
            </a:r>
          </a:p>
        </p:txBody>
      </p:sp>
      <p:sp>
        <p:nvSpPr>
          <p:cNvPr name="AutoShape 6" id="6"/>
          <p:cNvSpPr/>
          <p:nvPr/>
        </p:nvSpPr>
        <p:spPr>
          <a:xfrm>
            <a:off x="6944063" y="5003889"/>
            <a:ext cx="4410524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2838126" y="5316774"/>
            <a:ext cx="4388392" cy="136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Multiprocessing environment to simulate parallel processing.</a:t>
            </a:r>
          </a:p>
        </p:txBody>
      </p:sp>
      <p:sp>
        <p:nvSpPr>
          <p:cNvPr name="AutoShape 8" id="8"/>
          <p:cNvSpPr/>
          <p:nvPr/>
        </p:nvSpPr>
        <p:spPr>
          <a:xfrm>
            <a:off x="12848776" y="5003889"/>
            <a:ext cx="4410524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3612666" y="2481411"/>
            <a:ext cx="11062669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640"/>
              </a:lnSpc>
              <a:spcBef>
                <a:spcPct val="0"/>
              </a:spcBef>
            </a:pPr>
            <a:r>
              <a:rPr lang="en-US" sz="2600">
                <a:solidFill>
                  <a:srgbClr val="FFFFFF"/>
                </a:solidFill>
                <a:latin typeface="Roboto"/>
              </a:rPr>
              <a:t>Comprehensive comparison of parallel and sequential graph algorithms.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76692" y="4304173"/>
            <a:ext cx="4388392" cy="497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5"/>
              </a:lnSpc>
              <a:spcBef>
                <a:spcPct val="0"/>
              </a:spcBef>
            </a:pPr>
            <a:r>
              <a:rPr lang="en-US" sz="2925">
                <a:solidFill>
                  <a:srgbClr val="0097B2"/>
                </a:solidFill>
                <a:latin typeface="Roboto Bold"/>
              </a:rPr>
              <a:t>SELECTION CRITERIA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948624" y="4304173"/>
            <a:ext cx="4388392" cy="497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5"/>
              </a:lnSpc>
              <a:spcBef>
                <a:spcPct val="0"/>
              </a:spcBef>
            </a:pPr>
            <a:r>
              <a:rPr lang="en-US" sz="2925">
                <a:solidFill>
                  <a:srgbClr val="0097B2"/>
                </a:solidFill>
                <a:latin typeface="Roboto Bold"/>
              </a:rPr>
              <a:t>MEASUREMENTS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822916" y="4304173"/>
            <a:ext cx="4388392" cy="4972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95"/>
              </a:lnSpc>
              <a:spcBef>
                <a:spcPct val="0"/>
              </a:spcBef>
            </a:pPr>
            <a:r>
              <a:rPr lang="en-US" sz="2925">
                <a:solidFill>
                  <a:srgbClr val="0097B2"/>
                </a:solidFill>
                <a:latin typeface="Roboto Bold"/>
              </a:rPr>
              <a:t>ENVIRONMENT</a:t>
            </a:r>
          </a:p>
        </p:txBody>
      </p:sp>
      <p:sp>
        <p:nvSpPr>
          <p:cNvPr name="AutoShape 13" id="13"/>
          <p:cNvSpPr/>
          <p:nvPr/>
        </p:nvSpPr>
        <p:spPr>
          <a:xfrm>
            <a:off x="6755192" y="2047607"/>
            <a:ext cx="4777617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37470" y="2754837"/>
            <a:ext cx="5300913" cy="5300913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52780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652780"/>
                  </a:lnTo>
                  <a:lnTo>
                    <a:pt x="160020" y="812800"/>
                  </a:lnTo>
                  <a:lnTo>
                    <a:pt x="652780" y="812800"/>
                  </a:lnTo>
                  <a:lnTo>
                    <a:pt x="812800" y="652780"/>
                  </a:lnTo>
                  <a:lnTo>
                    <a:pt x="812800" y="160020"/>
                  </a:lnTo>
                  <a:lnTo>
                    <a:pt x="65278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598EC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63500" y="6350"/>
              <a:ext cx="685800" cy="742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389211" y="3011612"/>
            <a:ext cx="844970" cy="84497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F2F2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825848" y="2754837"/>
            <a:ext cx="5300913" cy="5300913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52780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652780"/>
                  </a:lnTo>
                  <a:lnTo>
                    <a:pt x="160020" y="812800"/>
                  </a:lnTo>
                  <a:lnTo>
                    <a:pt x="652780" y="812800"/>
                  </a:lnTo>
                  <a:lnTo>
                    <a:pt x="812800" y="652780"/>
                  </a:lnTo>
                  <a:lnTo>
                    <a:pt x="812800" y="160020"/>
                  </a:lnTo>
                  <a:lnTo>
                    <a:pt x="652780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0097B2">
                    <a:alpha val="100000"/>
                  </a:srgbClr>
                </a:gs>
                <a:gs pos="100000">
                  <a:srgbClr val="598EC8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63500" y="6350"/>
              <a:ext cx="685800" cy="7429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053819" y="3011612"/>
            <a:ext cx="844970" cy="844970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2F2F2F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7761792" y="923925"/>
            <a:ext cx="2764415" cy="93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700"/>
              </a:lnSpc>
            </a:pPr>
            <a:r>
              <a:rPr lang="en-US" sz="5500">
                <a:solidFill>
                  <a:srgbClr val="FFFFFF"/>
                </a:solidFill>
                <a:latin typeface="Open Sauce Bold"/>
              </a:rPr>
              <a:t>Results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580809" y="3237897"/>
            <a:ext cx="461775" cy="394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7"/>
              </a:lnSpc>
            </a:pPr>
            <a:r>
              <a:rPr lang="en-US" sz="2589">
                <a:solidFill>
                  <a:srgbClr val="FFFFFF"/>
                </a:solidFill>
                <a:latin typeface="Open Sauce Bold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234866" y="3237897"/>
            <a:ext cx="461775" cy="394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107"/>
              </a:lnSpc>
            </a:pPr>
            <a:r>
              <a:rPr lang="en-US" sz="2589">
                <a:solidFill>
                  <a:srgbClr val="FFFFFF"/>
                </a:solidFill>
                <a:latin typeface="Open Sauce Bold"/>
              </a:rPr>
              <a:t>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617500" y="4388686"/>
            <a:ext cx="4388392" cy="227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0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Roboto"/>
              </a:rPr>
              <a:t>Evaluated the performance of parallel and sequential DFS and BFS algorithms.</a:t>
            </a:r>
          </a:p>
          <a:p>
            <a:pPr marL="0" indent="0" lvl="0">
              <a:lnSpc>
                <a:spcPts val="3640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1169769" y="4388686"/>
            <a:ext cx="4388392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40" indent="-280670" lvl="1">
              <a:lnSpc>
                <a:spcPts val="364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Roboto"/>
              </a:rPr>
              <a:t>Analyzed the efficiency of parallel graph algorithms.</a:t>
            </a:r>
          </a:p>
        </p:txBody>
      </p:sp>
      <p:sp>
        <p:nvSpPr>
          <p:cNvPr name="AutoShape 17" id="17"/>
          <p:cNvSpPr/>
          <p:nvPr/>
        </p:nvSpPr>
        <p:spPr>
          <a:xfrm>
            <a:off x="7660036" y="1955800"/>
            <a:ext cx="2967928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1B1B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135899" y="4347048"/>
            <a:ext cx="6441770" cy="22771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Average Time: </a:t>
            </a:r>
            <a:r>
              <a:rPr lang="en-US" sz="2599">
                <a:solidFill>
                  <a:srgbClr val="0097B2"/>
                </a:solidFill>
                <a:latin typeface="Roboto"/>
              </a:rPr>
              <a:t>0.004 seconds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97B2"/>
                </a:solidFill>
                <a:latin typeface="Roboto"/>
              </a:rPr>
              <a:t>Consistent Performance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Reliable for large-scale graph processing tasks</a:t>
            </a:r>
          </a:p>
          <a:p>
            <a:pPr>
              <a:lnSpc>
                <a:spcPts val="363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118559" y="3694994"/>
            <a:ext cx="400739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CE1E6"/>
                </a:solidFill>
                <a:latin typeface="Roboto Bold"/>
              </a:rPr>
              <a:t>SEQUENTIAL DFS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041871" y="3694994"/>
            <a:ext cx="400739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5CE1E6"/>
                </a:solidFill>
                <a:latin typeface="Roboto Bold"/>
              </a:rPr>
              <a:t>PARALLEL DFS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</a:p>
        </p:txBody>
      </p:sp>
      <p:sp>
        <p:nvSpPr>
          <p:cNvPr name="AutoShape 5" id="5"/>
          <p:cNvSpPr/>
          <p:nvPr/>
        </p:nvSpPr>
        <p:spPr>
          <a:xfrm>
            <a:off x="10041871" y="3276529"/>
            <a:ext cx="7144910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>
            <a:off x="1028700" y="1123950"/>
            <a:ext cx="16033913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041871" y="4347048"/>
            <a:ext cx="6441770" cy="3191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Average Time:</a:t>
            </a:r>
            <a:r>
              <a:rPr lang="en-US" sz="2599">
                <a:solidFill>
                  <a:srgbClr val="0097B2"/>
                </a:solidFill>
                <a:latin typeface="Roboto"/>
              </a:rPr>
              <a:t> 0.001 seconds seconds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0097B2"/>
                </a:solidFill>
                <a:latin typeface="Roboto"/>
              </a:rPr>
              <a:t>Remarkable Efficiency Improvements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Specific executions completed instantly (0.000 seconds)</a:t>
            </a:r>
          </a:p>
          <a:p>
            <a:pPr marL="561339" indent="-280669" lvl="1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Roboto"/>
              </a:rPr>
              <a:t>Immense potential for large-scale graph exploration</a:t>
            </a:r>
          </a:p>
          <a:p>
            <a:pPr>
              <a:lnSpc>
                <a:spcPts val="3639"/>
              </a:lnSpc>
            </a:pPr>
          </a:p>
        </p:txBody>
      </p:sp>
      <p:sp>
        <p:nvSpPr>
          <p:cNvPr name="AutoShape 8" id="8"/>
          <p:cNvSpPr/>
          <p:nvPr/>
        </p:nvSpPr>
        <p:spPr>
          <a:xfrm>
            <a:off x="1118559" y="3276529"/>
            <a:ext cx="7144910" cy="0"/>
          </a:xfrm>
          <a:prstGeom prst="line">
            <a:avLst/>
          </a:prstGeom>
          <a:ln cap="flat" w="190500">
            <a:solidFill>
              <a:srgbClr val="2F2F2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4852638" y="1628739"/>
            <a:ext cx="8582725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boto Bold"/>
              </a:rPr>
              <a:t>PERFORMANCE ANALYSIS OF DFS ALGORITHMS</a:t>
            </a:r>
          </a:p>
          <a:p>
            <a:pPr>
              <a:lnSpc>
                <a:spcPts val="4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DAFzTMH3Gpc</dc:identifier>
  <dcterms:modified xsi:type="dcterms:W3CDTF">2011-08-01T06:04:30Z</dcterms:modified>
  <cp:revision>1</cp:revision>
  <dc:title>Parallel Graph Algorithms</dc:title>
</cp:coreProperties>
</file>

<file path=docProps/thumbnail.jpeg>
</file>